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56" r:id="rId3"/>
    <p:sldId id="266" r:id="rId4"/>
    <p:sldId id="257" r:id="rId5"/>
    <p:sldId id="258" r:id="rId6"/>
    <p:sldId id="260" r:id="rId7"/>
    <p:sldId id="261" r:id="rId8"/>
    <p:sldId id="262" r:id="rId9"/>
    <p:sldId id="263" r:id="rId10"/>
    <p:sldId id="267" r:id="rId11"/>
    <p:sldId id="265" r:id="rId12"/>
    <p:sldId id="269" r:id="rId13"/>
    <p:sldId id="270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  <a:srgbClr val="FFFFFF"/>
    <a:srgbClr val="B4C7E7"/>
    <a:srgbClr val="118ECE"/>
    <a:srgbClr val="F2A0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651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9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36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45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1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527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07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64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26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346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3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90056-5131-4667-88D1-EF4ACE4D1F19}" type="datetimeFigureOut">
              <a:rPr lang="en-US" smtClean="0"/>
              <a:t>15-Apr-23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BC9F0-973C-4640-B7A7-5C2F76B45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8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721453" y="1593198"/>
              <a:ext cx="8019875" cy="3456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84200" sx="106000" sy="106000" algn="ctr" rotWithShape="0">
                <a:prstClr val="black">
                  <a:alpha val="4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Welcome</a:t>
              </a:r>
              <a:endPara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w Cen MT" panose="020B06020201040206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8053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91213" y="419449"/>
              <a:ext cx="2429492" cy="4644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114300" dist="38100" dir="8100000" sx="102000" sy="102000" algn="tr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Result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B877148F-7E22-2F0B-70A0-DF854A5B3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24" y="1100755"/>
            <a:ext cx="7780789" cy="5557426"/>
          </a:xfrm>
          <a:prstGeom prst="rect">
            <a:avLst/>
          </a:prstGeom>
          <a:ln w="127000" cap="sq">
            <a:solidFill>
              <a:srgbClr val="002060"/>
            </a:solidFill>
            <a:miter lim="800000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9995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942882" y="315485"/>
              <a:ext cx="2018431" cy="4728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190500" dist="38100" dir="8100000" sx="104000" sy="104000" algn="tr" rotWithShape="0">
                <a:prstClr val="black">
                  <a:alpha val="4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Result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825EE0F-2C30-3BBD-B86C-32F6145BF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24" y="1103790"/>
            <a:ext cx="7659148" cy="5438725"/>
          </a:xfrm>
          <a:prstGeom prst="rect">
            <a:avLst/>
          </a:prstGeom>
          <a:ln w="127000" cap="sq">
            <a:solidFill>
              <a:srgbClr val="002060"/>
            </a:solidFill>
            <a:miter lim="800000"/>
          </a:ln>
          <a:effectLst>
            <a:outerShdw blurRad="152400" dist="38100" dir="16200000" rotWithShape="0">
              <a:prstClr val="black">
                <a:alpha val="46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801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819584" y="721454"/>
              <a:ext cx="3746564" cy="14429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292100" dist="38100" dir="8100000" sx="103000" sy="103000" algn="tr" rotWithShape="0">
                <a:prstClr val="black">
                  <a:alpha val="6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Conclusion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D2679C6-0D65-4D1E-914A-DDADCD445980}"/>
              </a:ext>
            </a:extLst>
          </p:cNvPr>
          <p:cNvSpPr txBox="1"/>
          <p:nvPr/>
        </p:nvSpPr>
        <p:spPr>
          <a:xfrm>
            <a:off x="1719743" y="2885813"/>
            <a:ext cx="71977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The kinetic energy of the ball before the collision at A is equal to the Kinetic energy of the ball after the collision at 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</a:rPr>
              <a:t>Meanwhile, the energy is conserved.</a:t>
            </a:r>
          </a:p>
        </p:txBody>
      </p:sp>
    </p:spTree>
    <p:extLst>
      <p:ext uri="{BB962C8B-B14F-4D97-AF65-F5344CB8AC3E}">
        <p14:creationId xmlns:p14="http://schemas.microsoft.com/office/powerpoint/2010/main" val="1899716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3226446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152400" dist="38100" dir="8100000" sx="102000" sy="102000" algn="tr" rotWithShape="0">
                <a:prstClr val="black">
                  <a:alpha val="4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Discussion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3E2E9BE-63BC-74C6-A684-06F169C61BBA}"/>
              </a:ext>
            </a:extLst>
          </p:cNvPr>
          <p:cNvSpPr txBox="1"/>
          <p:nvPr/>
        </p:nvSpPr>
        <p:spPr>
          <a:xfrm>
            <a:off x="1935953" y="1558604"/>
            <a:ext cx="6518247" cy="3435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We considered the surface of the table is smooth. But the surface of the table was not smooth enough.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Air resistance might be a cause.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Friction in ramp for marble might be slow down the actual speed of that marble.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The Meter Scale reading points was not clear.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1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0CCB6BA-4C80-58B4-FA6F-55B1CC645AAF}"/>
              </a:ext>
            </a:extLst>
          </p:cNvPr>
          <p:cNvGrpSpPr/>
          <p:nvPr/>
        </p:nvGrpSpPr>
        <p:grpSpPr>
          <a:xfrm>
            <a:off x="6216922" y="3171040"/>
            <a:ext cx="2032923" cy="3009350"/>
            <a:chOff x="4118532" y="1469974"/>
            <a:chExt cx="3526162" cy="5187593"/>
          </a:xfrm>
          <a:effectLst>
            <a:outerShdw blurRad="215900" sx="101000" sy="101000" algn="ctr" rotWithShape="0">
              <a:prstClr val="black">
                <a:alpha val="58000"/>
              </a:prstClr>
            </a:outerShdw>
          </a:effectLst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A2BCBD2-8ED3-B4DF-BC37-4A91446004DD}"/>
                </a:ext>
              </a:extLst>
            </p:cNvPr>
            <p:cNvGrpSpPr/>
            <p:nvPr/>
          </p:nvGrpSpPr>
          <p:grpSpPr>
            <a:xfrm>
              <a:off x="4388801" y="5122381"/>
              <a:ext cx="1719742" cy="1535186"/>
              <a:chOff x="3343011" y="4127383"/>
              <a:chExt cx="2239861" cy="2223083"/>
            </a:xfrm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649DC37-058F-0813-FA56-B5FCBAC92504}"/>
                  </a:ext>
                </a:extLst>
              </p:cNvPr>
              <p:cNvSpPr/>
              <p:nvPr/>
            </p:nvSpPr>
            <p:spPr>
              <a:xfrm>
                <a:off x="3343011" y="4127383"/>
                <a:ext cx="2239861" cy="222308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B3FB4F4-2023-BDC7-25F1-D9433BE0845B}"/>
                  </a:ext>
                </a:extLst>
              </p:cNvPr>
              <p:cNvSpPr/>
              <p:nvPr/>
            </p:nvSpPr>
            <p:spPr>
              <a:xfrm>
                <a:off x="3519180" y="4353886"/>
                <a:ext cx="1929468" cy="1770077"/>
              </a:xfrm>
              <a:prstGeom prst="rect">
                <a:avLst/>
              </a:prstGeom>
              <a:ln w="5715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9F497D4F-165D-20AD-EEA3-68121A52DB82}"/>
                </a:ext>
              </a:extLst>
            </p:cNvPr>
            <p:cNvSpPr/>
            <p:nvPr/>
          </p:nvSpPr>
          <p:spPr>
            <a:xfrm rot="8365534">
              <a:off x="4118532" y="1469974"/>
              <a:ext cx="3526162" cy="3682365"/>
            </a:xfrm>
            <a:prstGeom prst="arc">
              <a:avLst>
                <a:gd name="adj1" fmla="val 18297066"/>
                <a:gd name="adj2" fmla="val 322497"/>
              </a:avLst>
            </a:prstGeom>
            <a:ln w="38100"/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C84D770-3684-39E8-F3AC-9303D506A584}"/>
                </a:ext>
              </a:extLst>
            </p:cNvPr>
            <p:cNvGrpSpPr/>
            <p:nvPr/>
          </p:nvGrpSpPr>
          <p:grpSpPr>
            <a:xfrm>
              <a:off x="4397690" y="4277215"/>
              <a:ext cx="192947" cy="878691"/>
              <a:chOff x="3473042" y="3942826"/>
              <a:chExt cx="192947" cy="1231028"/>
            </a:xfrm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3C786A8-3A19-085D-1656-8E322C0839A5}"/>
                  </a:ext>
                </a:extLst>
              </p:cNvPr>
              <p:cNvSpPr/>
              <p:nvPr/>
            </p:nvSpPr>
            <p:spPr>
              <a:xfrm>
                <a:off x="3473042" y="3942826"/>
                <a:ext cx="192947" cy="1231028"/>
              </a:xfrm>
              <a:prstGeom prst="rect">
                <a:avLst/>
              </a:prstGeom>
              <a:solidFill>
                <a:srgbClr val="8FA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58F1084-7688-2B5C-0AF3-DC00C4A6C1AF}"/>
                  </a:ext>
                </a:extLst>
              </p:cNvPr>
              <p:cNvSpPr/>
              <p:nvPr/>
            </p:nvSpPr>
            <p:spPr>
              <a:xfrm>
                <a:off x="3528095" y="4083398"/>
                <a:ext cx="82840" cy="1025497"/>
              </a:xfrm>
              <a:prstGeom prst="rect">
                <a:avLst/>
              </a:prstGeom>
              <a:solidFill>
                <a:srgbClr val="8FAADC"/>
              </a:solidFill>
              <a:ln w="28575">
                <a:solidFill>
                  <a:srgbClr val="B4C7E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C07FA1D-B684-9D05-B98A-43463761A293}"/>
                </a:ext>
              </a:extLst>
            </p:cNvPr>
            <p:cNvSpPr/>
            <p:nvPr/>
          </p:nvSpPr>
          <p:spPr>
            <a:xfrm>
              <a:off x="4699695" y="4480526"/>
              <a:ext cx="167780" cy="1614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AEBBC15-1D67-0D78-E81B-2347BA1E1047}"/>
              </a:ext>
            </a:extLst>
          </p:cNvPr>
          <p:cNvGrpSpPr/>
          <p:nvPr/>
        </p:nvGrpSpPr>
        <p:grpSpPr>
          <a:xfrm flipH="1">
            <a:off x="2539076" y="3171040"/>
            <a:ext cx="2032923" cy="3009350"/>
            <a:chOff x="4118532" y="1469974"/>
            <a:chExt cx="3526162" cy="5187593"/>
          </a:xfrm>
          <a:effectLst>
            <a:outerShdw blurRad="215900" sx="101000" sy="101000" algn="ctr" rotWithShape="0">
              <a:prstClr val="black">
                <a:alpha val="58000"/>
              </a:prstClr>
            </a:outerShdw>
          </a:effectLst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2256DE5-3C65-94A1-6545-BAD253B4E908}"/>
                </a:ext>
              </a:extLst>
            </p:cNvPr>
            <p:cNvGrpSpPr/>
            <p:nvPr/>
          </p:nvGrpSpPr>
          <p:grpSpPr>
            <a:xfrm>
              <a:off x="4388801" y="5122381"/>
              <a:ext cx="1719742" cy="1535186"/>
              <a:chOff x="3343011" y="4127383"/>
              <a:chExt cx="2239861" cy="2223083"/>
            </a:xfrm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023B411-CA62-E9E8-DB92-95B4DBE9AB05}"/>
                  </a:ext>
                </a:extLst>
              </p:cNvPr>
              <p:cNvSpPr/>
              <p:nvPr/>
            </p:nvSpPr>
            <p:spPr>
              <a:xfrm>
                <a:off x="3343011" y="4127383"/>
                <a:ext cx="2239861" cy="222308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DDF6BA06-CD9C-F43D-5E54-F8BE24EEDB73}"/>
                  </a:ext>
                </a:extLst>
              </p:cNvPr>
              <p:cNvSpPr/>
              <p:nvPr/>
            </p:nvSpPr>
            <p:spPr>
              <a:xfrm>
                <a:off x="3519180" y="4353886"/>
                <a:ext cx="1929468" cy="1770077"/>
              </a:xfrm>
              <a:prstGeom prst="rect">
                <a:avLst/>
              </a:prstGeom>
              <a:ln w="5715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5E09BB37-7E8F-BD85-D619-01474AA75BC9}"/>
                </a:ext>
              </a:extLst>
            </p:cNvPr>
            <p:cNvSpPr/>
            <p:nvPr/>
          </p:nvSpPr>
          <p:spPr>
            <a:xfrm rot="8365534">
              <a:off x="4118532" y="1469974"/>
              <a:ext cx="3526162" cy="3682365"/>
            </a:xfrm>
            <a:prstGeom prst="arc">
              <a:avLst>
                <a:gd name="adj1" fmla="val 18297066"/>
                <a:gd name="adj2" fmla="val 322497"/>
              </a:avLst>
            </a:prstGeom>
            <a:ln w="38100"/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F7C34CB-ABDF-39BD-2BAF-7D30D55DCDEA}"/>
                </a:ext>
              </a:extLst>
            </p:cNvPr>
            <p:cNvGrpSpPr/>
            <p:nvPr/>
          </p:nvGrpSpPr>
          <p:grpSpPr>
            <a:xfrm>
              <a:off x="4397690" y="4277215"/>
              <a:ext cx="192947" cy="878691"/>
              <a:chOff x="3473042" y="3942826"/>
              <a:chExt cx="192947" cy="1231028"/>
            </a:xfrm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B2AED42B-04AD-396A-4B5F-BD3559A48637}"/>
                  </a:ext>
                </a:extLst>
              </p:cNvPr>
              <p:cNvSpPr/>
              <p:nvPr/>
            </p:nvSpPr>
            <p:spPr>
              <a:xfrm>
                <a:off x="3473042" y="3942826"/>
                <a:ext cx="192947" cy="1231028"/>
              </a:xfrm>
              <a:prstGeom prst="rect">
                <a:avLst/>
              </a:prstGeom>
              <a:solidFill>
                <a:srgbClr val="8FAA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8BC500E-B0CB-4234-AE1B-0D698E099723}"/>
                  </a:ext>
                </a:extLst>
              </p:cNvPr>
              <p:cNvSpPr/>
              <p:nvPr/>
            </p:nvSpPr>
            <p:spPr>
              <a:xfrm>
                <a:off x="3528095" y="4083398"/>
                <a:ext cx="82840" cy="1025497"/>
              </a:xfrm>
              <a:prstGeom prst="rect">
                <a:avLst/>
              </a:prstGeom>
              <a:solidFill>
                <a:srgbClr val="8FAADC"/>
              </a:solidFill>
              <a:ln w="28575">
                <a:solidFill>
                  <a:srgbClr val="B4C7E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6B32D57-36F3-2B06-93CE-148EB5EF2894}"/>
                </a:ext>
              </a:extLst>
            </p:cNvPr>
            <p:cNvSpPr/>
            <p:nvPr/>
          </p:nvSpPr>
          <p:spPr>
            <a:xfrm>
              <a:off x="4699695" y="4480526"/>
              <a:ext cx="167780" cy="1614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569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721453" y="1593198"/>
              <a:ext cx="8019875" cy="3456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84200" sx="106000" sy="106000" algn="ctr" rotWithShape="0">
                <a:prstClr val="black">
                  <a:alpha val="4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Thank You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0107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63000">
              <a:schemeClr val="accent1">
                <a:lumMod val="75000"/>
              </a:schemeClr>
            </a:gs>
            <a:gs pos="100000">
              <a:schemeClr val="accent2">
                <a:lumMod val="50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59264AE-26AC-16A7-CF13-271029F7BDCE}"/>
              </a:ext>
            </a:extLst>
          </p:cNvPr>
          <p:cNvSpPr/>
          <p:nvPr/>
        </p:nvSpPr>
        <p:spPr>
          <a:xfrm>
            <a:off x="3580296" y="2021748"/>
            <a:ext cx="5563705" cy="4836253"/>
          </a:xfrm>
          <a:custGeom>
            <a:avLst/>
            <a:gdLst>
              <a:gd name="connsiteX0" fmla="*/ 3909270 w 5563705"/>
              <a:gd name="connsiteY0" fmla="*/ 0 h 4836253"/>
              <a:gd name="connsiteX1" fmla="*/ 5430934 w 5563705"/>
              <a:gd name="connsiteY1" fmla="*/ 273786 h 4836253"/>
              <a:gd name="connsiteX2" fmla="*/ 5563705 w 5563705"/>
              <a:gd name="connsiteY2" fmla="*/ 330787 h 4836253"/>
              <a:gd name="connsiteX3" fmla="*/ 5563705 w 5563705"/>
              <a:gd name="connsiteY3" fmla="*/ 4836253 h 4836253"/>
              <a:gd name="connsiteX4" fmla="*/ 305647 w 5563705"/>
              <a:gd name="connsiteY4" fmla="*/ 4836253 h 4836253"/>
              <a:gd name="connsiteX5" fmla="*/ 175753 w 5563705"/>
              <a:gd name="connsiteY5" fmla="*/ 4519969 h 4836253"/>
              <a:gd name="connsiteX6" fmla="*/ 0 w 5563705"/>
              <a:gd name="connsiteY6" fmla="*/ 3483949 h 4836253"/>
              <a:gd name="connsiteX7" fmla="*/ 3909270 w 5563705"/>
              <a:gd name="connsiteY7" fmla="*/ 0 h 4836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3705" h="4836253">
                <a:moveTo>
                  <a:pt x="3909270" y="0"/>
                </a:moveTo>
                <a:cubicBezTo>
                  <a:pt x="4449028" y="0"/>
                  <a:pt x="4963236" y="97489"/>
                  <a:pt x="5430934" y="273786"/>
                </a:cubicBezTo>
                <a:lnTo>
                  <a:pt x="5563705" y="330787"/>
                </a:lnTo>
                <a:lnTo>
                  <a:pt x="5563705" y="4836253"/>
                </a:lnTo>
                <a:lnTo>
                  <a:pt x="305647" y="4836253"/>
                </a:lnTo>
                <a:lnTo>
                  <a:pt x="175753" y="4519969"/>
                </a:lnTo>
                <a:cubicBezTo>
                  <a:pt x="61532" y="4192691"/>
                  <a:pt x="0" y="3844724"/>
                  <a:pt x="0" y="3483949"/>
                </a:cubicBezTo>
                <a:cubicBezTo>
                  <a:pt x="0" y="1559817"/>
                  <a:pt x="1750240" y="0"/>
                  <a:pt x="3909270" y="0"/>
                </a:cubicBezTo>
                <a:close/>
              </a:path>
            </a:pathLst>
          </a:custGeom>
          <a:solidFill>
            <a:srgbClr val="FFFFFF"/>
          </a:solidFill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36CBCC3-ADD3-774E-E3EF-FB52B792A6A2}"/>
              </a:ext>
            </a:extLst>
          </p:cNvPr>
          <p:cNvGrpSpPr/>
          <p:nvPr/>
        </p:nvGrpSpPr>
        <p:grpSpPr>
          <a:xfrm>
            <a:off x="3555362" y="1789714"/>
            <a:ext cx="5303696" cy="1487664"/>
            <a:chOff x="1024567" y="201373"/>
            <a:chExt cx="8579070" cy="2411082"/>
          </a:xfrm>
          <a:solidFill>
            <a:schemeClr val="bg1">
              <a:alpha val="12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CA7DBC8A-9D4E-880A-1F1A-E32A3279A996}"/>
                </a:ext>
              </a:extLst>
            </p:cNvPr>
            <p:cNvSpPr/>
            <p:nvPr/>
          </p:nvSpPr>
          <p:spPr>
            <a:xfrm>
              <a:off x="6394611" y="201373"/>
              <a:ext cx="3209026" cy="2411082"/>
            </a:xfrm>
            <a:prstGeom prst="arc">
              <a:avLst>
                <a:gd name="adj1" fmla="val 11288012"/>
                <a:gd name="adj2" fmla="val 21166015"/>
              </a:avLst>
            </a:prstGeom>
            <a:grpFill/>
            <a:ln w="57150">
              <a:noFill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8B4405D-2AC6-D595-4C46-43A0B9C4FADC}"/>
                </a:ext>
              </a:extLst>
            </p:cNvPr>
            <p:cNvCxnSpPr>
              <a:cxnSpLocks/>
            </p:cNvCxnSpPr>
            <p:nvPr/>
          </p:nvCxnSpPr>
          <p:spPr>
            <a:xfrm>
              <a:off x="1024567" y="2111183"/>
              <a:ext cx="4021886" cy="0"/>
            </a:xfrm>
            <a:prstGeom prst="line">
              <a:avLst/>
            </a:prstGeom>
            <a:grpFill/>
            <a:ln w="571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D0A79034-35B5-5598-7292-152619158087}"/>
              </a:ext>
            </a:extLst>
          </p:cNvPr>
          <p:cNvGrpSpPr/>
          <p:nvPr/>
        </p:nvGrpSpPr>
        <p:grpSpPr>
          <a:xfrm flipV="1">
            <a:off x="-2741331" y="3118920"/>
            <a:ext cx="5303696" cy="1487664"/>
            <a:chOff x="1024567" y="201373"/>
            <a:chExt cx="8579070" cy="2411082"/>
          </a:xfrm>
          <a:solidFill>
            <a:schemeClr val="bg1">
              <a:alpha val="12000"/>
            </a:schemeClr>
          </a:solidFill>
        </p:grpSpPr>
        <p:sp>
          <p:nvSpPr>
            <p:cNvPr id="100" name="Arc 99">
              <a:extLst>
                <a:ext uri="{FF2B5EF4-FFF2-40B4-BE49-F238E27FC236}">
                  <a16:creationId xmlns:a16="http://schemas.microsoft.com/office/drawing/2014/main" id="{9226C31C-F3E2-84AE-711E-F90996EF4389}"/>
                </a:ext>
              </a:extLst>
            </p:cNvPr>
            <p:cNvSpPr/>
            <p:nvPr/>
          </p:nvSpPr>
          <p:spPr>
            <a:xfrm>
              <a:off x="6394611" y="201373"/>
              <a:ext cx="3209026" cy="2411082"/>
            </a:xfrm>
            <a:prstGeom prst="arc">
              <a:avLst>
                <a:gd name="adj1" fmla="val 11288012"/>
                <a:gd name="adj2" fmla="val 21166015"/>
              </a:avLst>
            </a:prstGeom>
            <a:grpFill/>
            <a:ln w="57150">
              <a:noFill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349E50D-2C6E-690D-9705-EFA9EBBABF1D}"/>
                </a:ext>
              </a:extLst>
            </p:cNvPr>
            <p:cNvCxnSpPr>
              <a:cxnSpLocks/>
            </p:cNvCxnSpPr>
            <p:nvPr/>
          </p:nvCxnSpPr>
          <p:spPr>
            <a:xfrm>
              <a:off x="1024567" y="2111183"/>
              <a:ext cx="4021886" cy="0"/>
            </a:xfrm>
            <a:prstGeom prst="line">
              <a:avLst/>
            </a:prstGeom>
            <a:grpFill/>
            <a:ln w="571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62E9456-C658-E7A0-BE5E-CC874C213385}"/>
              </a:ext>
            </a:extLst>
          </p:cNvPr>
          <p:cNvGrpSpPr/>
          <p:nvPr/>
        </p:nvGrpSpPr>
        <p:grpSpPr>
          <a:xfrm>
            <a:off x="-2790046" y="3445390"/>
            <a:ext cx="5303696" cy="1487664"/>
            <a:chOff x="1024567" y="201373"/>
            <a:chExt cx="8579070" cy="2411082"/>
          </a:xfrm>
          <a:solidFill>
            <a:schemeClr val="bg1">
              <a:alpha val="12000"/>
            </a:schemeClr>
          </a:solidFill>
        </p:grpSpPr>
        <p:sp>
          <p:nvSpPr>
            <p:cNvPr id="94" name="Arc 93">
              <a:extLst>
                <a:ext uri="{FF2B5EF4-FFF2-40B4-BE49-F238E27FC236}">
                  <a16:creationId xmlns:a16="http://schemas.microsoft.com/office/drawing/2014/main" id="{7DA4E320-2431-5F0F-39B4-2C34BB2AFED7}"/>
                </a:ext>
              </a:extLst>
            </p:cNvPr>
            <p:cNvSpPr/>
            <p:nvPr/>
          </p:nvSpPr>
          <p:spPr>
            <a:xfrm>
              <a:off x="6394611" y="201373"/>
              <a:ext cx="3209026" cy="2411082"/>
            </a:xfrm>
            <a:prstGeom prst="arc">
              <a:avLst>
                <a:gd name="adj1" fmla="val 11288012"/>
                <a:gd name="adj2" fmla="val 21166015"/>
              </a:avLst>
            </a:prstGeom>
            <a:grpFill/>
            <a:ln w="57150">
              <a:noFill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493DE65-A60A-F651-4EE5-EFDE942ED92C}"/>
                </a:ext>
              </a:extLst>
            </p:cNvPr>
            <p:cNvCxnSpPr>
              <a:cxnSpLocks/>
            </p:cNvCxnSpPr>
            <p:nvPr/>
          </p:nvCxnSpPr>
          <p:spPr>
            <a:xfrm>
              <a:off x="1024567" y="2111183"/>
              <a:ext cx="4021886" cy="0"/>
            </a:xfrm>
            <a:prstGeom prst="line">
              <a:avLst/>
            </a:prstGeom>
            <a:grpFill/>
            <a:ln w="571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8A9FEEC-6A10-4CC6-4CE9-2F807EDFD233}"/>
              </a:ext>
            </a:extLst>
          </p:cNvPr>
          <p:cNvGrpSpPr/>
          <p:nvPr/>
        </p:nvGrpSpPr>
        <p:grpSpPr>
          <a:xfrm>
            <a:off x="-1390655" y="1956819"/>
            <a:ext cx="4547535" cy="1507837"/>
            <a:chOff x="1024567" y="201373"/>
            <a:chExt cx="8579070" cy="2411082"/>
          </a:xfrm>
          <a:solidFill>
            <a:schemeClr val="bg1">
              <a:alpha val="12000"/>
            </a:schemeClr>
          </a:solidFill>
        </p:grpSpPr>
        <p:sp>
          <p:nvSpPr>
            <p:cNvPr id="97" name="Arc 96">
              <a:extLst>
                <a:ext uri="{FF2B5EF4-FFF2-40B4-BE49-F238E27FC236}">
                  <a16:creationId xmlns:a16="http://schemas.microsoft.com/office/drawing/2014/main" id="{84F623F8-9A89-A4CD-A864-8DFC8FCFF361}"/>
                </a:ext>
              </a:extLst>
            </p:cNvPr>
            <p:cNvSpPr/>
            <p:nvPr/>
          </p:nvSpPr>
          <p:spPr>
            <a:xfrm>
              <a:off x="6394611" y="201373"/>
              <a:ext cx="3209026" cy="2411082"/>
            </a:xfrm>
            <a:prstGeom prst="arc">
              <a:avLst>
                <a:gd name="adj1" fmla="val 11288012"/>
                <a:gd name="adj2" fmla="val 21166015"/>
              </a:avLst>
            </a:prstGeom>
            <a:grpFill/>
            <a:ln w="57150">
              <a:noFill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E48A220F-DF25-4442-5520-14933456F4F3}"/>
                </a:ext>
              </a:extLst>
            </p:cNvPr>
            <p:cNvCxnSpPr>
              <a:cxnSpLocks/>
            </p:cNvCxnSpPr>
            <p:nvPr/>
          </p:nvCxnSpPr>
          <p:spPr>
            <a:xfrm>
              <a:off x="1024567" y="2111183"/>
              <a:ext cx="4021886" cy="0"/>
            </a:xfrm>
            <a:prstGeom prst="line">
              <a:avLst/>
            </a:prstGeom>
            <a:grpFill/>
            <a:ln w="571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24966F0-5985-8873-BC56-E368D32C2210}"/>
              </a:ext>
            </a:extLst>
          </p:cNvPr>
          <p:cNvGrpSpPr/>
          <p:nvPr/>
        </p:nvGrpSpPr>
        <p:grpSpPr>
          <a:xfrm rot="19908752">
            <a:off x="4056482" y="1476804"/>
            <a:ext cx="2486384" cy="2112128"/>
            <a:chOff x="1076364" y="1278103"/>
            <a:chExt cx="2486384" cy="2231308"/>
          </a:xfrm>
          <a:solidFill>
            <a:schemeClr val="bg1">
              <a:alpha val="12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3851F41-57EB-0A9F-2B89-EFB2A7F9007E}"/>
                </a:ext>
              </a:extLst>
            </p:cNvPr>
            <p:cNvGrpSpPr/>
            <p:nvPr/>
          </p:nvGrpSpPr>
          <p:grpSpPr>
            <a:xfrm>
              <a:off x="1076364" y="2021747"/>
              <a:ext cx="2486384" cy="1487664"/>
              <a:chOff x="1024567" y="1098329"/>
              <a:chExt cx="4021886" cy="2411082"/>
            </a:xfrm>
            <a:grpFill/>
          </p:grpSpPr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0B549D02-E3C2-EEA4-D6F0-9F913B5CF7BF}"/>
                  </a:ext>
                </a:extLst>
              </p:cNvPr>
              <p:cNvSpPr/>
              <p:nvPr/>
            </p:nvSpPr>
            <p:spPr>
              <a:xfrm>
                <a:off x="1362974" y="1098329"/>
                <a:ext cx="3209026" cy="2411082"/>
              </a:xfrm>
              <a:prstGeom prst="arc">
                <a:avLst>
                  <a:gd name="adj1" fmla="val 11288012"/>
                  <a:gd name="adj2" fmla="val 21166015"/>
                </a:avLst>
              </a:prstGeom>
              <a:grpFill/>
              <a:ln w="5715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5B4120B-33AF-BCE3-CA17-5A22B0D4BA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4567" y="2111183"/>
                <a:ext cx="4021886" cy="0"/>
              </a:xfrm>
              <a:prstGeom prst="line">
                <a:avLst/>
              </a:prstGeom>
              <a:grpFill/>
              <a:ln w="5715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760D3C5F-2E35-7A3F-BB4B-3F21F81A2B9F}"/>
                </a:ext>
              </a:extLst>
            </p:cNvPr>
            <p:cNvGrpSpPr/>
            <p:nvPr/>
          </p:nvGrpSpPr>
          <p:grpSpPr>
            <a:xfrm>
              <a:off x="1530991" y="1278103"/>
              <a:ext cx="746512" cy="987955"/>
              <a:chOff x="1530991" y="1278103"/>
              <a:chExt cx="746512" cy="987955"/>
            </a:xfrm>
            <a:grpFill/>
          </p:grpSpPr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EBEADD15-E86B-6776-5E82-CF8CB452FFE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25683" y="1620715"/>
                <a:ext cx="418779" cy="595029"/>
              </a:xfrm>
              <a:prstGeom prst="straightConnector1">
                <a:avLst/>
              </a:prstGeom>
              <a:grpFill/>
              <a:ln w="12700">
                <a:noFill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C4D686CD-ADF9-1EB2-0671-B81BFBB0F962}"/>
                  </a:ext>
                </a:extLst>
              </p:cNvPr>
              <p:cNvSpPr/>
              <p:nvPr/>
            </p:nvSpPr>
            <p:spPr>
              <a:xfrm>
                <a:off x="1530991" y="2015898"/>
                <a:ext cx="246888" cy="2501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8EA4CEA4-BF5B-1020-D009-2989AE99A39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63425" y="1278103"/>
                <a:ext cx="214078" cy="226743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08B8AD48-48B5-49DB-A0EE-6C3534FADC09}"/>
              </a:ext>
            </a:extLst>
          </p:cNvPr>
          <p:cNvGrpSpPr/>
          <p:nvPr/>
        </p:nvGrpSpPr>
        <p:grpSpPr>
          <a:xfrm>
            <a:off x="858540" y="3024360"/>
            <a:ext cx="7421676" cy="7808639"/>
            <a:chOff x="-651654" y="-433739"/>
            <a:chExt cx="7421676" cy="7808639"/>
          </a:xfrm>
          <a:solidFill>
            <a:schemeClr val="bg1">
              <a:alpha val="12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E73886-678C-14E2-D261-8A868692D386}"/>
                </a:ext>
              </a:extLst>
            </p:cNvPr>
            <p:cNvGrpSpPr/>
            <p:nvPr/>
          </p:nvGrpSpPr>
          <p:grpSpPr>
            <a:xfrm>
              <a:off x="-651654" y="2646689"/>
              <a:ext cx="4214402" cy="4728211"/>
              <a:chOff x="-1770613" y="2111183"/>
              <a:chExt cx="6817066" cy="7663091"/>
            </a:xfrm>
            <a:grpFill/>
          </p:grpSpPr>
          <p:sp>
            <p:nvSpPr>
              <p:cNvPr id="91" name="Arc 90">
                <a:extLst>
                  <a:ext uri="{FF2B5EF4-FFF2-40B4-BE49-F238E27FC236}">
                    <a16:creationId xmlns:a16="http://schemas.microsoft.com/office/drawing/2014/main" id="{DCD99BF0-0912-92FD-CD23-D37F9BEEFFF1}"/>
                  </a:ext>
                </a:extLst>
              </p:cNvPr>
              <p:cNvSpPr/>
              <p:nvPr/>
            </p:nvSpPr>
            <p:spPr>
              <a:xfrm>
                <a:off x="-1770613" y="7363192"/>
                <a:ext cx="3209026" cy="2411082"/>
              </a:xfrm>
              <a:prstGeom prst="arc">
                <a:avLst>
                  <a:gd name="adj1" fmla="val 11288012"/>
                  <a:gd name="adj2" fmla="val 21166015"/>
                </a:avLst>
              </a:prstGeom>
              <a:grpFill/>
              <a:ln w="5715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2899A64E-DE63-4C2A-B211-B03097EF29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4567" y="2111183"/>
                <a:ext cx="4021886" cy="0"/>
              </a:xfrm>
              <a:prstGeom prst="line">
                <a:avLst/>
              </a:prstGeom>
              <a:grpFill/>
              <a:ln w="5715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43B500C3-39BA-1896-FE00-D297CEE71074}"/>
                </a:ext>
              </a:extLst>
            </p:cNvPr>
            <p:cNvGrpSpPr/>
            <p:nvPr/>
          </p:nvGrpSpPr>
          <p:grpSpPr>
            <a:xfrm>
              <a:off x="1020518" y="-433739"/>
              <a:ext cx="5749504" cy="2902048"/>
              <a:chOff x="1020518" y="-433739"/>
              <a:chExt cx="5749504" cy="2902048"/>
            </a:xfrm>
            <a:grpFill/>
          </p:grpSpPr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3F345780-1CCF-219F-F90E-243BE8D6A2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25683" y="1620715"/>
                <a:ext cx="418779" cy="595029"/>
              </a:xfrm>
              <a:prstGeom prst="straightConnector1">
                <a:avLst/>
              </a:prstGeom>
              <a:grpFill/>
              <a:ln w="12700">
                <a:noFill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CBF9BA06-2D37-EC18-72C8-A821633F699F}"/>
                  </a:ext>
                </a:extLst>
              </p:cNvPr>
              <p:cNvSpPr/>
              <p:nvPr/>
            </p:nvSpPr>
            <p:spPr>
              <a:xfrm>
                <a:off x="1530991" y="2015898"/>
                <a:ext cx="246888" cy="2501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995DF098-ACE9-9E09-5356-AAB949BD5E12}"/>
                  </a:ext>
                </a:extLst>
              </p:cNvPr>
              <p:cNvSpPr txBox="1"/>
              <p:nvPr/>
            </p:nvSpPr>
            <p:spPr>
              <a:xfrm>
                <a:off x="1814221" y="2129755"/>
                <a:ext cx="517585" cy="33855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V</a:t>
                </a:r>
                <a:r>
                  <a:rPr lang="en-US" sz="1600" b="1" baseline="-25000" dirty="0"/>
                  <a:t>x</a:t>
                </a:r>
                <a:endParaRPr lang="en-US" b="1" dirty="0"/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D7716B86-2C93-7C66-3DA5-86123CFC0C1C}"/>
                  </a:ext>
                </a:extLst>
              </p:cNvPr>
              <p:cNvSpPr txBox="1"/>
              <p:nvPr/>
            </p:nvSpPr>
            <p:spPr>
              <a:xfrm>
                <a:off x="1322225" y="1704198"/>
                <a:ext cx="417532" cy="30777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V</a:t>
                </a:r>
                <a:r>
                  <a:rPr lang="en-US" sz="1400" b="1" baseline="-25000" dirty="0"/>
                  <a:t>y</a:t>
                </a:r>
                <a:endParaRPr lang="en-US" sz="1400" b="1" dirty="0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D31D937-E1B1-5DE6-472A-3D6E9BAD1D8D}"/>
                  </a:ext>
                </a:extLst>
              </p:cNvPr>
              <p:cNvSpPr txBox="1"/>
              <p:nvPr/>
            </p:nvSpPr>
            <p:spPr>
              <a:xfrm rot="18973234">
                <a:off x="1020518" y="-433739"/>
                <a:ext cx="574950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V</a:t>
                </a:r>
                <a:endParaRPr lang="en-US" b="1" dirty="0"/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5B700B2C-541A-ADA1-2240-7F9E10CD7E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63425" y="1278103"/>
                <a:ext cx="214078" cy="226743"/>
              </a:xfrm>
              <a:prstGeom prst="straightConnector1">
                <a:avLst/>
              </a:prstGeom>
              <a:grpFill/>
              <a:ln>
                <a:noFill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3A182C4-5E41-1AB0-F73B-0D53DBE041A7}"/>
              </a:ext>
            </a:extLst>
          </p:cNvPr>
          <p:cNvCxnSpPr>
            <a:cxnSpLocks/>
          </p:cNvCxnSpPr>
          <p:nvPr/>
        </p:nvCxnSpPr>
        <p:spPr>
          <a:xfrm flipV="1">
            <a:off x="1637183" y="1560231"/>
            <a:ext cx="0" cy="58659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36F622C-F96C-5B34-8DF5-8117CB8D494C}"/>
              </a:ext>
            </a:extLst>
          </p:cNvPr>
          <p:cNvCxnSpPr>
            <a:cxnSpLocks/>
          </p:cNvCxnSpPr>
          <p:nvPr/>
        </p:nvCxnSpPr>
        <p:spPr>
          <a:xfrm>
            <a:off x="1654435" y="2184493"/>
            <a:ext cx="55392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AE203DC-69EE-2E60-C0DC-3D9ACB84EF62}"/>
              </a:ext>
            </a:extLst>
          </p:cNvPr>
          <p:cNvGrpSpPr/>
          <p:nvPr/>
        </p:nvGrpSpPr>
        <p:grpSpPr>
          <a:xfrm>
            <a:off x="0" y="3519183"/>
            <a:ext cx="3418513" cy="805343"/>
            <a:chOff x="0" y="3519183"/>
            <a:chExt cx="3418513" cy="805343"/>
          </a:xfrm>
          <a:solidFill>
            <a:schemeClr val="accent1">
              <a:lumMod val="60000"/>
              <a:lumOff val="40000"/>
            </a:schemeClr>
          </a:solidFill>
          <a:effectLst>
            <a:outerShdw blurRad="190500" dist="38100" dir="2700000" sx="103000" sy="103000" algn="tl" rotWithShape="0">
              <a:prstClr val="black">
                <a:alpha val="56000"/>
              </a:prstClr>
            </a:outerShdw>
          </a:effectLst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E5FC37FC-EBC8-EDEB-50FB-36AF5A93F207}"/>
                </a:ext>
              </a:extLst>
            </p:cNvPr>
            <p:cNvSpPr/>
            <p:nvPr/>
          </p:nvSpPr>
          <p:spPr>
            <a:xfrm>
              <a:off x="1992384" y="3779241"/>
              <a:ext cx="1426129" cy="285226"/>
            </a:xfrm>
            <a:prstGeom prst="rightArrow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76065B91-35E8-5CBE-01AB-CBC07DE90832}"/>
                </a:ext>
              </a:extLst>
            </p:cNvPr>
            <p:cNvSpPr/>
            <p:nvPr/>
          </p:nvSpPr>
          <p:spPr>
            <a:xfrm flipH="1">
              <a:off x="0" y="3779241"/>
              <a:ext cx="1426129" cy="285226"/>
            </a:xfrm>
            <a:prstGeom prst="rightArrow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15F52F6-82C8-F5C7-9082-FC4206170027}"/>
                </a:ext>
              </a:extLst>
            </p:cNvPr>
            <p:cNvSpPr/>
            <p:nvPr/>
          </p:nvSpPr>
          <p:spPr>
            <a:xfrm>
              <a:off x="742426" y="3519183"/>
              <a:ext cx="788565" cy="750816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m</a:t>
              </a:r>
              <a:r>
                <a:rPr lang="en-US" sz="2400" baseline="-25000" dirty="0"/>
                <a:t>1</a:t>
              </a:r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1B6CEAF-E23B-AC08-CAFE-1A67A7952692}"/>
                </a:ext>
              </a:extLst>
            </p:cNvPr>
            <p:cNvSpPr/>
            <p:nvPr/>
          </p:nvSpPr>
          <p:spPr>
            <a:xfrm>
              <a:off x="1530991" y="3519183"/>
              <a:ext cx="788565" cy="805343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m</a:t>
              </a:r>
              <a:r>
                <a:rPr lang="en-US" sz="2400" baseline="-25000" dirty="0"/>
                <a:t>2</a:t>
              </a:r>
              <a:endParaRPr lang="en-US" dirty="0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864618C-1E32-369C-1535-51114A71E761}"/>
              </a:ext>
            </a:extLst>
          </p:cNvPr>
          <p:cNvSpPr txBox="1"/>
          <p:nvPr/>
        </p:nvSpPr>
        <p:spPr>
          <a:xfrm>
            <a:off x="4977441" y="3648974"/>
            <a:ext cx="4761782" cy="258532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5400" b="1" dirty="0"/>
              <a:t>Study of Projectile Motion.</a:t>
            </a:r>
            <a:r>
              <a:rPr lang="en-US" sz="3600" dirty="0"/>
              <a:t> 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5AEF10F-2683-B5CA-446A-77906A281DEA}"/>
              </a:ext>
            </a:extLst>
          </p:cNvPr>
          <p:cNvGrpSpPr/>
          <p:nvPr/>
        </p:nvGrpSpPr>
        <p:grpSpPr>
          <a:xfrm>
            <a:off x="1076364" y="-570317"/>
            <a:ext cx="5987867" cy="4079728"/>
            <a:chOff x="1076364" y="-570317"/>
            <a:chExt cx="5987867" cy="40797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65D46D2-C3A2-B863-4846-35F689977956}"/>
                </a:ext>
              </a:extLst>
            </p:cNvPr>
            <p:cNvGrpSpPr/>
            <p:nvPr/>
          </p:nvGrpSpPr>
          <p:grpSpPr>
            <a:xfrm>
              <a:off x="1076364" y="2021747"/>
              <a:ext cx="2486384" cy="1487664"/>
              <a:chOff x="1024567" y="1098329"/>
              <a:chExt cx="4021886" cy="2411082"/>
            </a:xfrm>
          </p:grpSpPr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807185BF-769D-BA2C-B774-08D72B58E64A}"/>
                  </a:ext>
                </a:extLst>
              </p:cNvPr>
              <p:cNvSpPr/>
              <p:nvPr/>
            </p:nvSpPr>
            <p:spPr>
              <a:xfrm>
                <a:off x="1362974" y="1098329"/>
                <a:ext cx="3209026" cy="2411082"/>
              </a:xfrm>
              <a:prstGeom prst="arc">
                <a:avLst>
                  <a:gd name="adj1" fmla="val 11288012"/>
                  <a:gd name="adj2" fmla="val 21166015"/>
                </a:avLst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C617C756-C81B-0A7A-83CB-83B91C48FB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4567" y="2111183"/>
                <a:ext cx="4021886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22FFDC2-E966-B30C-B7A9-A2BB44371913}"/>
                </a:ext>
              </a:extLst>
            </p:cNvPr>
            <p:cNvGrpSpPr/>
            <p:nvPr/>
          </p:nvGrpSpPr>
          <p:grpSpPr>
            <a:xfrm>
              <a:off x="1314727" y="-570317"/>
              <a:ext cx="5749504" cy="3038626"/>
              <a:chOff x="1314727" y="-570317"/>
              <a:chExt cx="5749504" cy="3038626"/>
            </a:xfrm>
          </p:grpSpPr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59D292D1-9BA8-79B1-0D6D-3B4E9527F6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25683" y="1620715"/>
                <a:ext cx="418779" cy="595029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1AEDC5C-FFB6-7AAD-1CE8-513F1A4644BE}"/>
                  </a:ext>
                </a:extLst>
              </p:cNvPr>
              <p:cNvSpPr/>
              <p:nvPr/>
            </p:nvSpPr>
            <p:spPr>
              <a:xfrm>
                <a:off x="1530991" y="2015898"/>
                <a:ext cx="246888" cy="2501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CF0BCBA-B028-1086-7AE3-EA7C064D8947}"/>
                  </a:ext>
                </a:extLst>
              </p:cNvPr>
              <p:cNvSpPr txBox="1"/>
              <p:nvPr/>
            </p:nvSpPr>
            <p:spPr>
              <a:xfrm>
                <a:off x="1814221" y="2129755"/>
                <a:ext cx="51758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V</a:t>
                </a:r>
                <a:r>
                  <a:rPr lang="en-US" sz="1600" b="1" baseline="-25000" dirty="0"/>
                  <a:t>x</a:t>
                </a:r>
                <a:endParaRPr lang="en-US" b="1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E766C48-8C14-7B0C-C7CB-E8DE3ECA85BD}"/>
                  </a:ext>
                </a:extLst>
              </p:cNvPr>
              <p:cNvSpPr txBox="1"/>
              <p:nvPr/>
            </p:nvSpPr>
            <p:spPr>
              <a:xfrm>
                <a:off x="1322225" y="1704198"/>
                <a:ext cx="41753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V</a:t>
                </a:r>
                <a:r>
                  <a:rPr lang="en-US" sz="1400" b="1" baseline="-25000" dirty="0"/>
                  <a:t>y</a:t>
                </a:r>
                <a:endParaRPr lang="en-US" sz="1400" b="1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A6D9F85-2A30-D0E9-CFCC-875EBCA4C235}"/>
                  </a:ext>
                </a:extLst>
              </p:cNvPr>
              <p:cNvSpPr txBox="1"/>
              <p:nvPr/>
            </p:nvSpPr>
            <p:spPr>
              <a:xfrm rot="18973234">
                <a:off x="1314727" y="-570317"/>
                <a:ext cx="574950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1" dirty="0"/>
                  <a:t>V</a:t>
                </a:r>
                <a:endParaRPr lang="en-US" b="1" dirty="0"/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65927136-A1B0-66FB-01F4-84D009AA3F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63425" y="1278103"/>
                <a:ext cx="214078" cy="22674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283AC58-B744-F107-F090-A9CD70C8CA8D}"/>
              </a:ext>
            </a:extLst>
          </p:cNvPr>
          <p:cNvGrpSpPr/>
          <p:nvPr/>
        </p:nvGrpSpPr>
        <p:grpSpPr>
          <a:xfrm>
            <a:off x="123916" y="5505311"/>
            <a:ext cx="1009581" cy="1190206"/>
            <a:chOff x="1322225" y="1278103"/>
            <a:chExt cx="1009581" cy="1190206"/>
          </a:xfrm>
          <a:solidFill>
            <a:schemeClr val="bg1">
              <a:alpha val="12000"/>
            </a:schemeClr>
          </a:solidFill>
        </p:grpSpPr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587422D3-C650-64EE-82A0-4D43F96107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5683" y="1620715"/>
              <a:ext cx="418779" cy="595029"/>
            </a:xfrm>
            <a:prstGeom prst="straightConnector1">
              <a:avLst/>
            </a:prstGeom>
            <a:grpFill/>
            <a:ln w="12700">
              <a:noFill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F6B08A5-AAA3-DF66-6DBB-F4B59AC89DCD}"/>
                </a:ext>
              </a:extLst>
            </p:cNvPr>
            <p:cNvSpPr/>
            <p:nvPr/>
          </p:nvSpPr>
          <p:spPr>
            <a:xfrm>
              <a:off x="1530991" y="2015898"/>
              <a:ext cx="246888" cy="2501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7A44AF2-FA64-268E-2474-6D05CCB58623}"/>
                </a:ext>
              </a:extLst>
            </p:cNvPr>
            <p:cNvSpPr txBox="1"/>
            <p:nvPr/>
          </p:nvSpPr>
          <p:spPr>
            <a:xfrm>
              <a:off x="1814221" y="2129755"/>
              <a:ext cx="517585" cy="33855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V</a:t>
              </a:r>
              <a:r>
                <a:rPr lang="en-US" sz="1600" b="1" baseline="-25000" dirty="0"/>
                <a:t>x</a:t>
              </a:r>
              <a:endParaRPr lang="en-US" b="1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2F44913-8D95-A279-5F01-F59E8F9A9B40}"/>
                </a:ext>
              </a:extLst>
            </p:cNvPr>
            <p:cNvSpPr txBox="1"/>
            <p:nvPr/>
          </p:nvSpPr>
          <p:spPr>
            <a:xfrm>
              <a:off x="1322225" y="1704198"/>
              <a:ext cx="417532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V</a:t>
              </a:r>
              <a:r>
                <a:rPr lang="en-US" sz="1400" b="1" baseline="-25000" dirty="0"/>
                <a:t>y</a:t>
              </a:r>
              <a:endParaRPr lang="en-US" sz="1400" b="1" dirty="0"/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A4C8DD99-DD35-7B04-2186-0515019D77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63425" y="1278103"/>
              <a:ext cx="214078" cy="226743"/>
            </a:xfrm>
            <a:prstGeom prst="straightConnector1">
              <a:avLst/>
            </a:prstGeom>
            <a:grpFill/>
            <a:ln>
              <a:noFill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521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1255B4-3A6D-52BE-E6B6-C92AD8F69690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9AA672A-6C89-72AD-C7A6-D47043B2EA38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4E97E07-0E93-EFC2-7292-197A0F56B7CC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39A038B-2C77-593A-89C4-5259E17E5A87}"/>
              </a:ext>
            </a:extLst>
          </p:cNvPr>
          <p:cNvSpPr txBox="1"/>
          <p:nvPr/>
        </p:nvSpPr>
        <p:spPr>
          <a:xfrm>
            <a:off x="1837189" y="1166070"/>
            <a:ext cx="402671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400" b="1" i="1" dirty="0">
                <a:solidFill>
                  <a:schemeClr val="bg1"/>
                </a:solidFill>
              </a:rPr>
              <a:t> Study of Projectile Motion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AC564E2-23D3-9BF3-DDFE-AA104B227429}"/>
              </a:ext>
            </a:extLst>
          </p:cNvPr>
          <p:cNvSpPr/>
          <p:nvPr/>
        </p:nvSpPr>
        <p:spPr>
          <a:xfrm>
            <a:off x="973124" y="553674"/>
            <a:ext cx="2231472" cy="61239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  <a:effectLst>
            <a:outerShdw blurRad="381000" sx="110000" sy="110000" algn="ctr" rotWithShape="0">
              <a:prstClr val="black">
                <a:alpha val="5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Topic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082D9-2548-E87A-612B-54A509CBB642}"/>
              </a:ext>
            </a:extLst>
          </p:cNvPr>
          <p:cNvSpPr txBox="1"/>
          <p:nvPr/>
        </p:nvSpPr>
        <p:spPr>
          <a:xfrm>
            <a:off x="2088860" y="2248250"/>
            <a:ext cx="3204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Submitted to</a:t>
            </a:r>
          </a:p>
          <a:p>
            <a:r>
              <a:rPr lang="en-US" b="1" dirty="0">
                <a:solidFill>
                  <a:schemeClr val="bg1"/>
                </a:solidFill>
              </a:rPr>
              <a:t>DR. KAMRUN NAHAR MUKTA</a:t>
            </a:r>
          </a:p>
          <a:p>
            <a:r>
              <a:rPr lang="en-US" b="1" dirty="0">
                <a:solidFill>
                  <a:schemeClr val="bg1"/>
                </a:solidFill>
              </a:rPr>
              <a:t>Assistant Professor</a:t>
            </a:r>
          </a:p>
          <a:p>
            <a:r>
              <a:rPr lang="en-US" b="1" dirty="0">
                <a:solidFill>
                  <a:schemeClr val="bg1"/>
                </a:solidFill>
              </a:rPr>
              <a:t>Dept. of FST AIUB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389924-82CF-9283-A39A-3CE5FD056C45}"/>
              </a:ext>
            </a:extLst>
          </p:cNvPr>
          <p:cNvSpPr txBox="1"/>
          <p:nvPr/>
        </p:nvSpPr>
        <p:spPr>
          <a:xfrm>
            <a:off x="2214693" y="4026716"/>
            <a:ext cx="41106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Presented by group: 4</a:t>
            </a:r>
          </a:p>
          <a:p>
            <a:endParaRPr lang="en-US" b="1" i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S.M.Walid</a:t>
            </a:r>
            <a:r>
              <a:rPr lang="en-US" b="1" dirty="0">
                <a:solidFill>
                  <a:schemeClr val="bg1"/>
                </a:solidFill>
              </a:rPr>
              <a:t>                          23-50005-1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Kawser</a:t>
            </a:r>
            <a:r>
              <a:rPr lang="en-US" b="1" dirty="0">
                <a:solidFill>
                  <a:schemeClr val="bg1"/>
                </a:solidFill>
              </a:rPr>
              <a:t> Khan                     23-50192-1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Abir</a:t>
            </a:r>
            <a:r>
              <a:rPr lang="en-US" b="1" dirty="0">
                <a:solidFill>
                  <a:schemeClr val="bg1"/>
                </a:solidFill>
              </a:rPr>
              <a:t> Tirtha Das                 23-50228-1</a:t>
            </a:r>
          </a:p>
          <a:p>
            <a:r>
              <a:rPr lang="en-US" b="1" dirty="0">
                <a:solidFill>
                  <a:schemeClr val="bg1"/>
                </a:solidFill>
              </a:rPr>
              <a:t>Farhan Shahriar Joy         23-50306-1</a:t>
            </a:r>
          </a:p>
          <a:p>
            <a:r>
              <a:rPr lang="en-US" b="1" dirty="0">
                <a:solidFill>
                  <a:schemeClr val="bg1"/>
                </a:solidFill>
              </a:rPr>
              <a:t>Abu </a:t>
            </a:r>
            <a:r>
              <a:rPr lang="en-US" b="1" dirty="0" err="1">
                <a:solidFill>
                  <a:schemeClr val="bg1"/>
                </a:solidFill>
              </a:rPr>
              <a:t>Bakkar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Siddik</a:t>
            </a:r>
            <a:r>
              <a:rPr lang="en-US" b="1" dirty="0">
                <a:solidFill>
                  <a:schemeClr val="bg1"/>
                </a:solidFill>
              </a:rPr>
              <a:t>            23-50049-1</a:t>
            </a:r>
          </a:p>
        </p:txBody>
      </p:sp>
    </p:spTree>
    <p:extLst>
      <p:ext uri="{BB962C8B-B14F-4D97-AF65-F5344CB8AC3E}">
        <p14:creationId xmlns:p14="http://schemas.microsoft.com/office/powerpoint/2010/main" val="243485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587229" y="536895"/>
              <a:ext cx="2567032" cy="98990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139700" sx="106000" sy="106000" algn="ctr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Theory</a:t>
              </a: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33419C4-A056-26E9-DEFF-A6D6EBA2D32E}"/>
              </a:ext>
            </a:extLst>
          </p:cNvPr>
          <p:cNvSpPr/>
          <p:nvPr/>
        </p:nvSpPr>
        <p:spPr>
          <a:xfrm>
            <a:off x="2323749" y="1728133"/>
            <a:ext cx="5368954" cy="595292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Projectile motion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E2E9BE-63BC-74C6-A684-06F169C61BBA}"/>
              </a:ext>
            </a:extLst>
          </p:cNvPr>
          <p:cNvSpPr txBox="1"/>
          <p:nvPr/>
        </p:nvSpPr>
        <p:spPr>
          <a:xfrm>
            <a:off x="2323749" y="2323425"/>
            <a:ext cx="6518247" cy="3435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In Projectile motion a projected travels in a parabolic path.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This Curve motion alters due to air resistance.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In vertical the acceleration is always in uniform.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In horizontal case, the horizontal velocity is constant.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Helps to understand the basic concepts of Kinematics, uniform motion and other motion related equations.</a:t>
            </a:r>
          </a:p>
        </p:txBody>
      </p:sp>
    </p:spTree>
    <p:extLst>
      <p:ext uri="{BB962C8B-B14F-4D97-AF65-F5344CB8AC3E}">
        <p14:creationId xmlns:p14="http://schemas.microsoft.com/office/powerpoint/2010/main" val="3405306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2281806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228600" dist="38100" dir="8100000" sx="102000" sy="102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Theory</a:t>
              </a: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33419C4-A056-26E9-DEFF-A6D6EBA2D32E}"/>
              </a:ext>
            </a:extLst>
          </p:cNvPr>
          <p:cNvSpPr/>
          <p:nvPr/>
        </p:nvSpPr>
        <p:spPr>
          <a:xfrm>
            <a:off x="2747394" y="1417509"/>
            <a:ext cx="5368954" cy="45300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w Cen MT" panose="020B0602020104020603" pitchFamily="34" charset="0"/>
              </a:rPr>
              <a:t>Collision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E2E9BE-63BC-74C6-A684-06F169C61BBA}"/>
              </a:ext>
            </a:extLst>
          </p:cNvPr>
          <p:cNvSpPr txBox="1"/>
          <p:nvPr/>
        </p:nvSpPr>
        <p:spPr>
          <a:xfrm>
            <a:off x="2330235" y="2025425"/>
            <a:ext cx="6518247" cy="2465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The elastic collision occurred between smooth table and a marble ball.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Both the momentum and kinetic energy are conserved.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Impulse in any direction</a:t>
            </a:r>
            <a:r>
              <a:rPr lang="en-US" sz="2100" b="1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</a:t>
            </a:r>
          </a:p>
          <a:p>
            <a:pPr algn="ctr">
              <a:lnSpc>
                <a:spcPct val="150000"/>
              </a:lnSpc>
            </a:pPr>
            <a:r>
              <a:rPr lang="en-US" sz="2100" b="1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Impulse, J = ∆p = p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f </a:t>
            </a:r>
            <a:r>
              <a:rPr lang="en-US" sz="2100" b="1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- p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i</a:t>
            </a:r>
            <a:endParaRPr lang="en-US" sz="21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B88BE28-D23B-5DAE-CF03-1BE346050752}"/>
              </a:ext>
            </a:extLst>
          </p:cNvPr>
          <p:cNvGrpSpPr/>
          <p:nvPr/>
        </p:nvGrpSpPr>
        <p:grpSpPr>
          <a:xfrm>
            <a:off x="3503659" y="4787160"/>
            <a:ext cx="4432326" cy="1745102"/>
            <a:chOff x="3425223" y="4551279"/>
            <a:chExt cx="4432326" cy="174510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BB772A1-C4CD-2A38-89DB-0A1EA564C825}"/>
                </a:ext>
              </a:extLst>
            </p:cNvPr>
            <p:cNvGrpSpPr/>
            <p:nvPr/>
          </p:nvGrpSpPr>
          <p:grpSpPr>
            <a:xfrm>
              <a:off x="3534281" y="4551279"/>
              <a:ext cx="3940311" cy="1245150"/>
              <a:chOff x="3221372" y="3909272"/>
              <a:chExt cx="5914238" cy="1922065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703B1E5-B39C-CD34-5711-700FA8735B36}"/>
                  </a:ext>
                </a:extLst>
              </p:cNvPr>
              <p:cNvSpPr/>
              <p:nvPr/>
            </p:nvSpPr>
            <p:spPr>
              <a:xfrm>
                <a:off x="3221372" y="5670958"/>
                <a:ext cx="4848837" cy="1090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1189BF7-0CD6-D79C-5178-8B1DCC225321}"/>
                  </a:ext>
                </a:extLst>
              </p:cNvPr>
              <p:cNvSpPr/>
              <p:nvPr/>
            </p:nvSpPr>
            <p:spPr>
              <a:xfrm>
                <a:off x="4001548" y="4390293"/>
                <a:ext cx="419450" cy="405359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>
                <a:outerShdw blurRad="165100" sx="124000" sy="124000" algn="ctr" rotWithShape="0">
                  <a:prstClr val="black">
                    <a:alpha val="4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9F739420-29C0-8C3B-8CA1-67926323BCEC}"/>
                  </a:ext>
                </a:extLst>
              </p:cNvPr>
              <p:cNvSpPr/>
              <p:nvPr/>
            </p:nvSpPr>
            <p:spPr>
              <a:xfrm>
                <a:off x="5364758" y="5265599"/>
                <a:ext cx="419450" cy="405359"/>
              </a:xfrm>
              <a:prstGeom prst="ellipse">
                <a:avLst/>
              </a:prstGeom>
              <a:solidFill>
                <a:schemeClr val="bg1">
                  <a:alpha val="61000"/>
                </a:schemeClr>
              </a:solidFill>
              <a:ln w="381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AA60CEF9-6213-DAF5-3D8B-8D9582CCD4F5}"/>
                  </a:ext>
                </a:extLst>
              </p:cNvPr>
              <p:cNvSpPr/>
              <p:nvPr/>
            </p:nvSpPr>
            <p:spPr>
              <a:xfrm>
                <a:off x="6732160" y="4390691"/>
                <a:ext cx="419450" cy="405359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>
                <a:outerShdw blurRad="165100" sx="124000" sy="124000" algn="ctr" rotWithShape="0">
                  <a:prstClr val="black">
                    <a:alpha val="4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7EBB85B3-5E4C-CB95-49C5-DFD38A49AB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03179" y="5649717"/>
                <a:ext cx="2910979" cy="212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37BA3C6-D07C-8F43-B24D-6E18D77C3D0A}"/>
                  </a:ext>
                </a:extLst>
              </p:cNvPr>
              <p:cNvCxnSpPr>
                <a:cxnSpLocks/>
                <a:endCxn id="14" idx="3"/>
              </p:cNvCxnSpPr>
              <p:nvPr/>
            </p:nvCxnSpPr>
            <p:spPr>
              <a:xfrm flipV="1">
                <a:off x="5582867" y="4736687"/>
                <a:ext cx="1210720" cy="91342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46145881-996E-6A28-A267-CA75735FDC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74480" y="4243485"/>
                <a:ext cx="8389" cy="142747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26D4C544-6053-0080-254C-4BF99FB8F2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77681" y="4795653"/>
                <a:ext cx="1092605" cy="8753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E87D198-64BA-2F1E-F792-E13395445DA9}"/>
                  </a:ext>
                </a:extLst>
              </p:cNvPr>
              <p:cNvSpPr txBox="1"/>
              <p:nvPr/>
            </p:nvSpPr>
            <p:spPr>
              <a:xfrm>
                <a:off x="5696120" y="4095224"/>
                <a:ext cx="176169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effectLst>
                      <a:innerShdw blurRad="63500" dist="50800" dir="16200000">
                        <a:prstClr val="black">
                          <a:alpha val="50000"/>
                        </a:prstClr>
                      </a:innerShdw>
                    </a:effectLst>
                  </a:rPr>
                  <a:t>Line of impact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5DF8B19-066A-3C3E-34C0-56CB36725BCC}"/>
                  </a:ext>
                </a:extLst>
              </p:cNvPr>
              <p:cNvSpPr txBox="1"/>
              <p:nvPr/>
            </p:nvSpPr>
            <p:spPr>
              <a:xfrm>
                <a:off x="8422544" y="5462221"/>
                <a:ext cx="713066" cy="369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x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178375D-AFAA-8564-BD79-054E1BA85EEB}"/>
                  </a:ext>
                </a:extLst>
              </p:cNvPr>
              <p:cNvSpPr txBox="1"/>
              <p:nvPr/>
            </p:nvSpPr>
            <p:spPr>
              <a:xfrm>
                <a:off x="5457039" y="3909272"/>
                <a:ext cx="4739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y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3723403-2A0D-5C19-E486-47168C1218AF}"/>
                </a:ext>
              </a:extLst>
            </p:cNvPr>
            <p:cNvSpPr txBox="1"/>
            <p:nvPr/>
          </p:nvSpPr>
          <p:spPr>
            <a:xfrm>
              <a:off x="3425223" y="5711606"/>
              <a:ext cx="44323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Fig 1.1: An elastic collision between a smooth table and ball.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9447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3226446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190500" dist="38100" dir="8100000" sx="101000" sy="101000" algn="tr" rotWithShape="0">
                <a:prstClr val="black">
                  <a:alpha val="6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Apparatus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3E2E9BE-63BC-74C6-A684-06F169C61BBA}"/>
              </a:ext>
            </a:extLst>
          </p:cNvPr>
          <p:cNvSpPr txBox="1"/>
          <p:nvPr/>
        </p:nvSpPr>
        <p:spPr>
          <a:xfrm>
            <a:off x="2086955" y="1868997"/>
            <a:ext cx="6518247" cy="3435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Marble,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Ramp,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Clamp,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Recording paper,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Carbon paper,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Meter Scale,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Weighing Scale.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548B6CD-84B6-C198-B12B-838BEEB9E606}"/>
              </a:ext>
            </a:extLst>
          </p:cNvPr>
          <p:cNvGrpSpPr/>
          <p:nvPr/>
        </p:nvGrpSpPr>
        <p:grpSpPr>
          <a:xfrm>
            <a:off x="5711509" y="-222079"/>
            <a:ext cx="3526162" cy="5972623"/>
            <a:chOff x="5711509" y="-222079"/>
            <a:chExt cx="3526162" cy="5972623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BAF9BEA-539E-B758-94C5-8DE9CD1553DC}"/>
                </a:ext>
              </a:extLst>
            </p:cNvPr>
            <p:cNvGrpSpPr/>
            <p:nvPr/>
          </p:nvGrpSpPr>
          <p:grpSpPr>
            <a:xfrm>
              <a:off x="5711509" y="-222079"/>
              <a:ext cx="3526162" cy="5187593"/>
              <a:chOff x="4118532" y="1469974"/>
              <a:chExt cx="3526162" cy="5187593"/>
            </a:xfrm>
            <a:effectLst>
              <a:outerShdw blurRad="215900" sx="101000" sy="101000" algn="ctr" rotWithShape="0">
                <a:prstClr val="black">
                  <a:alpha val="58000"/>
                </a:prstClr>
              </a:outerShdw>
            </a:effectLst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7CB6F37B-3FB4-82F6-41BE-E834C7D3B6C5}"/>
                  </a:ext>
                </a:extLst>
              </p:cNvPr>
              <p:cNvGrpSpPr/>
              <p:nvPr/>
            </p:nvGrpSpPr>
            <p:grpSpPr>
              <a:xfrm>
                <a:off x="4388801" y="5122381"/>
                <a:ext cx="1719742" cy="1535186"/>
                <a:chOff x="3343011" y="4127383"/>
                <a:chExt cx="2239861" cy="2223083"/>
              </a:xfrm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871F7905-90F8-2559-ADEE-95BF090461E7}"/>
                    </a:ext>
                  </a:extLst>
                </p:cNvPr>
                <p:cNvSpPr/>
                <p:nvPr/>
              </p:nvSpPr>
              <p:spPr>
                <a:xfrm>
                  <a:off x="3343011" y="4127383"/>
                  <a:ext cx="2239861" cy="2223083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1E9E9327-72DC-C2F0-95DE-62653830C813}"/>
                    </a:ext>
                  </a:extLst>
                </p:cNvPr>
                <p:cNvSpPr/>
                <p:nvPr/>
              </p:nvSpPr>
              <p:spPr>
                <a:xfrm>
                  <a:off x="3519180" y="4353886"/>
                  <a:ext cx="1929468" cy="1770077"/>
                </a:xfrm>
                <a:prstGeom prst="rect">
                  <a:avLst/>
                </a:prstGeom>
                <a:ln w="57150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" name="Arc 23">
                <a:extLst>
                  <a:ext uri="{FF2B5EF4-FFF2-40B4-BE49-F238E27FC236}">
                    <a16:creationId xmlns:a16="http://schemas.microsoft.com/office/drawing/2014/main" id="{43EE4C6D-73F1-19BA-EC3A-6F80480BFEDD}"/>
                  </a:ext>
                </a:extLst>
              </p:cNvPr>
              <p:cNvSpPr/>
              <p:nvPr/>
            </p:nvSpPr>
            <p:spPr>
              <a:xfrm rot="8365534">
                <a:off x="4118532" y="1469974"/>
                <a:ext cx="3526162" cy="3682365"/>
              </a:xfrm>
              <a:prstGeom prst="arc">
                <a:avLst>
                  <a:gd name="adj1" fmla="val 18297066"/>
                  <a:gd name="adj2" fmla="val 322497"/>
                </a:avLst>
              </a:prstGeom>
              <a:ln w="3810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44EA099-A05F-2653-5567-533C94DCAF7D}"/>
                  </a:ext>
                </a:extLst>
              </p:cNvPr>
              <p:cNvGrpSpPr/>
              <p:nvPr/>
            </p:nvGrpSpPr>
            <p:grpSpPr>
              <a:xfrm>
                <a:off x="4397690" y="4277215"/>
                <a:ext cx="192947" cy="878691"/>
                <a:chOff x="3473042" y="3942826"/>
                <a:chExt cx="192947" cy="1231028"/>
              </a:xfrm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D6203C3B-FAEC-432B-6D2D-11CADCC094D8}"/>
                    </a:ext>
                  </a:extLst>
                </p:cNvPr>
                <p:cNvSpPr/>
                <p:nvPr/>
              </p:nvSpPr>
              <p:spPr>
                <a:xfrm>
                  <a:off x="3473042" y="3942826"/>
                  <a:ext cx="192947" cy="1231028"/>
                </a:xfrm>
                <a:prstGeom prst="rect">
                  <a:avLst/>
                </a:prstGeom>
                <a:solidFill>
                  <a:srgbClr val="8FAA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4011A448-4685-A216-44F2-65CD49FA6CD4}"/>
                    </a:ext>
                  </a:extLst>
                </p:cNvPr>
                <p:cNvSpPr/>
                <p:nvPr/>
              </p:nvSpPr>
              <p:spPr>
                <a:xfrm>
                  <a:off x="3528095" y="4083398"/>
                  <a:ext cx="82840" cy="1025497"/>
                </a:xfrm>
                <a:prstGeom prst="rect">
                  <a:avLst/>
                </a:prstGeom>
                <a:solidFill>
                  <a:srgbClr val="8FAADC"/>
                </a:solidFill>
                <a:ln w="28575">
                  <a:solidFill>
                    <a:srgbClr val="B4C7E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C16724F2-8EED-9141-0E1C-F5A6C8B4A349}"/>
                  </a:ext>
                </a:extLst>
              </p:cNvPr>
              <p:cNvSpPr/>
              <p:nvPr/>
            </p:nvSpPr>
            <p:spPr>
              <a:xfrm>
                <a:off x="4699695" y="4480526"/>
                <a:ext cx="167780" cy="1614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171E53E-B872-BC27-D391-CB81F263BA14}"/>
                </a:ext>
              </a:extLst>
            </p:cNvPr>
            <p:cNvSpPr txBox="1"/>
            <p:nvPr/>
          </p:nvSpPr>
          <p:spPr>
            <a:xfrm>
              <a:off x="5847126" y="5104213"/>
              <a:ext cx="31252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Fig 1.2: A ramp with a marble ball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3883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3226446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228600" dist="38100" dir="8100000" sx="102000" sy="102000" algn="tr" rotWithShape="0">
                <a:prstClr val="black">
                  <a:alpha val="5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Procedures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3E2E9BE-63BC-74C6-A684-06F169C61BBA}"/>
              </a:ext>
            </a:extLst>
          </p:cNvPr>
          <p:cNvSpPr txBox="1"/>
          <p:nvPr/>
        </p:nvSpPr>
        <p:spPr>
          <a:xfrm>
            <a:off x="1810118" y="1374046"/>
            <a:ext cx="6939599" cy="4889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The apparatus of this experiment was set up as the fig 3.3 shown.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Placed carbon papers on white papers to identify the collision points.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Determined H and h with meter scale.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After the collision we determined the average distance S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</a:rPr>
              <a:t>1 </a:t>
            </a:r>
            <a:r>
              <a:rPr lang="en-US" sz="2100" b="1" dirty="0">
                <a:solidFill>
                  <a:schemeClr val="bg1"/>
                </a:solidFill>
                <a:latin typeface="+mj-lt"/>
              </a:rPr>
              <a:t>and S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</a:rPr>
              <a:t>2 </a:t>
            </a:r>
            <a:r>
              <a:rPr lang="en-US" sz="2100" b="1" dirty="0">
                <a:solidFill>
                  <a:schemeClr val="bg1"/>
                </a:solidFill>
                <a:latin typeface="+mj-lt"/>
              </a:rPr>
              <a:t>as well as uncertainty S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</a:rPr>
              <a:t>1 </a:t>
            </a:r>
            <a:r>
              <a:rPr lang="en-US" sz="2100" b="1" dirty="0">
                <a:solidFill>
                  <a:schemeClr val="bg1"/>
                </a:solidFill>
                <a:latin typeface="+mj-lt"/>
              </a:rPr>
              <a:t>and S</a:t>
            </a:r>
            <a:r>
              <a:rPr lang="en-US" sz="2100" b="1" baseline="-25000" dirty="0">
                <a:solidFill>
                  <a:schemeClr val="bg1"/>
                </a:solidFill>
                <a:latin typeface="+mj-lt"/>
              </a:rPr>
              <a:t>2</a:t>
            </a:r>
            <a:r>
              <a:rPr lang="en-US" sz="2100" b="1" dirty="0">
                <a:solidFill>
                  <a:schemeClr val="bg1"/>
                </a:solidFill>
                <a:latin typeface="+mj-lt"/>
              </a:rPr>
              <a:t>.</a:t>
            </a:r>
            <a:endParaRPr lang="en-US" sz="2100" b="1" baseline="-25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We measured the mass of that marble is 5.8 gm.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Repeated the process 10 times and had recorded the data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100" b="1" dirty="0">
                <a:solidFill>
                  <a:schemeClr val="bg1"/>
                </a:solidFill>
                <a:latin typeface="+mj-lt"/>
              </a:rPr>
              <a:t>Every time the total mass is constant.</a:t>
            </a:r>
          </a:p>
        </p:txBody>
      </p:sp>
    </p:spTree>
    <p:extLst>
      <p:ext uri="{BB962C8B-B14F-4D97-AF65-F5344CB8AC3E}">
        <p14:creationId xmlns:p14="http://schemas.microsoft.com/office/powerpoint/2010/main" val="510711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5172692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279400" dist="38100" dir="10800000" sx="104000" sy="104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Experiment Setup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2424920-515F-65A9-15F1-7E3776B45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407" y="1797936"/>
            <a:ext cx="7139031" cy="4124692"/>
          </a:xfrm>
          <a:prstGeom prst="round2DiagRect">
            <a:avLst>
              <a:gd name="adj1" fmla="val 16667"/>
              <a:gd name="adj2" fmla="val 19287"/>
            </a:avLst>
          </a:prstGeom>
          <a:ln w="88900" cap="sq">
            <a:noFill/>
            <a:miter lim="800000"/>
          </a:ln>
          <a:effectLst>
            <a:outerShdw blurRad="254000" sx="104000" sy="104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34563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06DD60C-0CFB-96FA-087C-DC3D705CF81F}"/>
              </a:ext>
            </a:extLst>
          </p:cNvPr>
          <p:cNvGrpSpPr/>
          <p:nvPr/>
        </p:nvGrpSpPr>
        <p:grpSpPr>
          <a:xfrm>
            <a:off x="1" y="0"/>
            <a:ext cx="9143998" cy="6858000"/>
            <a:chOff x="1" y="0"/>
            <a:chExt cx="9143998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940479E-5D5F-9B6E-41A7-65B821639AC9}"/>
                </a:ext>
              </a:extLst>
            </p:cNvPr>
            <p:cNvSpPr/>
            <p:nvPr/>
          </p:nvSpPr>
          <p:spPr>
            <a:xfrm>
              <a:off x="973124" y="0"/>
              <a:ext cx="8170875" cy="6858000"/>
            </a:xfrm>
            <a:prstGeom prst="rect">
              <a:avLst/>
            </a:prstGeom>
            <a:gradFill flip="none" rotWithShape="1">
              <a:gsLst>
                <a:gs pos="100000">
                  <a:schemeClr val="accent5">
                    <a:satMod val="103000"/>
                    <a:lumMod val="102000"/>
                    <a:tint val="94000"/>
                  </a:schemeClr>
                </a:gs>
                <a:gs pos="16000">
                  <a:srgbClr val="0070C0"/>
                </a:gs>
                <a:gs pos="59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287C8F-D090-E1BB-8F0F-6C988DCA369B}"/>
                </a:ext>
              </a:extLst>
            </p:cNvPr>
            <p:cNvSpPr/>
            <p:nvPr/>
          </p:nvSpPr>
          <p:spPr>
            <a:xfrm>
              <a:off x="1" y="0"/>
              <a:ext cx="1719742" cy="6858000"/>
            </a:xfrm>
            <a:prstGeom prst="rect">
              <a:avLst/>
            </a:prstGeom>
            <a:solidFill>
              <a:srgbClr val="118ECE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0DBC29F-3F69-0B3A-156E-AB430B252E60}"/>
                </a:ext>
              </a:extLst>
            </p:cNvPr>
            <p:cNvSpPr/>
            <p:nvPr/>
          </p:nvSpPr>
          <p:spPr>
            <a:xfrm>
              <a:off x="682824" y="511018"/>
              <a:ext cx="3226446" cy="71680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0" sx="106000" sy="106000" algn="ctr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Tw Cen MT" panose="020B0602020104020603" pitchFamily="34" charset="0"/>
                </a:rPr>
                <a:t>Analysis</a:t>
              </a:r>
            </a:p>
          </p:txBody>
        </p:sp>
      </p:grp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4AA80BF-0C92-F615-A8E5-ABCC4EEAC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24" y="1602296"/>
            <a:ext cx="7734648" cy="4613945"/>
          </a:xfrm>
          <a:prstGeom prst="rect">
            <a:avLst/>
          </a:prstGeom>
          <a:ln w="127000" cap="sq">
            <a:solidFill>
              <a:srgbClr val="002060"/>
            </a:solidFill>
            <a:miter lim="800000"/>
          </a:ln>
          <a:effectLst>
            <a:outerShdw blurRad="266700" dist="38100" dir="16200000" sx="101000" sy="101000" rotWithShape="0">
              <a:prstClr val="black">
                <a:alpha val="4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2028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1822</TotalTime>
  <Words>383</Words>
  <Application>Microsoft Office PowerPoint</Application>
  <PresentationFormat>On-screen Show (4:3)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Tw Cen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 M. WALID</dc:creator>
  <cp:lastModifiedBy>S. M. WALID</cp:lastModifiedBy>
  <cp:revision>2</cp:revision>
  <dcterms:created xsi:type="dcterms:W3CDTF">2023-02-27T07:53:03Z</dcterms:created>
  <dcterms:modified xsi:type="dcterms:W3CDTF">2023-04-16T09:00:24Z</dcterms:modified>
</cp:coreProperties>
</file>

<file path=docProps/thumbnail.jpeg>
</file>